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7"/>
  </p:notesMasterIdLst>
  <p:handoutMasterIdLst>
    <p:handoutMasterId r:id="rId78"/>
  </p:handoutMasterIdLst>
  <p:sldIdLst>
    <p:sldId id="895" r:id="rId2"/>
    <p:sldId id="939" r:id="rId3"/>
    <p:sldId id="1984" r:id="rId4"/>
    <p:sldId id="2020" r:id="rId5"/>
    <p:sldId id="2012" r:id="rId6"/>
    <p:sldId id="2011" r:id="rId7"/>
    <p:sldId id="1823" r:id="rId8"/>
    <p:sldId id="1935" r:id="rId9"/>
    <p:sldId id="1976" r:id="rId10"/>
    <p:sldId id="1977" r:id="rId11"/>
    <p:sldId id="1978" r:id="rId12"/>
    <p:sldId id="1979" r:id="rId13"/>
    <p:sldId id="1951" r:id="rId14"/>
    <p:sldId id="1952" r:id="rId15"/>
    <p:sldId id="1953" r:id="rId16"/>
    <p:sldId id="1954" r:id="rId17"/>
    <p:sldId id="2002" r:id="rId18"/>
    <p:sldId id="1833" r:id="rId19"/>
    <p:sldId id="1997" r:id="rId20"/>
    <p:sldId id="1998" r:id="rId21"/>
    <p:sldId id="1993" r:id="rId22"/>
    <p:sldId id="1987" r:id="rId23"/>
    <p:sldId id="1988" r:id="rId24"/>
    <p:sldId id="1989" r:id="rId25"/>
    <p:sldId id="1990" r:id="rId26"/>
    <p:sldId id="1991" r:id="rId27"/>
    <p:sldId id="1992" r:id="rId28"/>
    <p:sldId id="1994" r:id="rId29"/>
    <p:sldId id="1995" r:id="rId30"/>
    <p:sldId id="1996" r:id="rId31"/>
    <p:sldId id="1986" r:id="rId32"/>
    <p:sldId id="1843" r:id="rId33"/>
    <p:sldId id="1860" r:id="rId34"/>
    <p:sldId id="1845" r:id="rId35"/>
    <p:sldId id="1844" r:id="rId36"/>
    <p:sldId id="1846" r:id="rId37"/>
    <p:sldId id="1859" r:id="rId38"/>
    <p:sldId id="1861" r:id="rId39"/>
    <p:sldId id="1872" r:id="rId40"/>
    <p:sldId id="1862" r:id="rId41"/>
    <p:sldId id="1863" r:id="rId42"/>
    <p:sldId id="1873" r:id="rId43"/>
    <p:sldId id="1961" r:id="rId44"/>
    <p:sldId id="2004" r:id="rId45"/>
    <p:sldId id="2005" r:id="rId46"/>
    <p:sldId id="1864" r:id="rId47"/>
    <p:sldId id="1865" r:id="rId48"/>
    <p:sldId id="1866" r:id="rId49"/>
    <p:sldId id="1867" r:id="rId50"/>
    <p:sldId id="1868" r:id="rId51"/>
    <p:sldId id="2021" r:id="rId52"/>
    <p:sldId id="2022" r:id="rId53"/>
    <p:sldId id="2023" r:id="rId54"/>
    <p:sldId id="1870" r:id="rId55"/>
    <p:sldId id="2024" r:id="rId56"/>
    <p:sldId id="2025" r:id="rId57"/>
    <p:sldId id="2026" r:id="rId58"/>
    <p:sldId id="2027" r:id="rId59"/>
    <p:sldId id="1871" r:id="rId60"/>
    <p:sldId id="1962" r:id="rId61"/>
    <p:sldId id="1878" r:id="rId62"/>
    <p:sldId id="2009" r:id="rId63"/>
    <p:sldId id="1880" r:id="rId64"/>
    <p:sldId id="1999" r:id="rId65"/>
    <p:sldId id="2015" r:id="rId66"/>
    <p:sldId id="2016" r:id="rId67"/>
    <p:sldId id="2017" r:id="rId68"/>
    <p:sldId id="2018" r:id="rId69"/>
    <p:sldId id="1980" r:id="rId70"/>
    <p:sldId id="2007" r:id="rId71"/>
    <p:sldId id="2006" r:id="rId72"/>
    <p:sldId id="2008" r:id="rId73"/>
    <p:sldId id="2013" r:id="rId74"/>
    <p:sldId id="2014" r:id="rId75"/>
    <p:sldId id="2010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984"/>
            <p14:sldId id="2020"/>
            <p14:sldId id="2012"/>
            <p14:sldId id="2011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2002"/>
            <p14:sldId id="1833"/>
            <p14:sldId id="1997"/>
            <p14:sldId id="1998"/>
            <p14:sldId id="1993"/>
            <p14:sldId id="1987"/>
            <p14:sldId id="1988"/>
            <p14:sldId id="1989"/>
            <p14:sldId id="1990"/>
            <p14:sldId id="1991"/>
            <p14:sldId id="1992"/>
            <p14:sldId id="1994"/>
            <p14:sldId id="1995"/>
            <p14:sldId id="1996"/>
            <p14:sldId id="1986"/>
            <p14:sldId id="1843"/>
            <p14:sldId id="1860"/>
            <p14:sldId id="1845"/>
            <p14:sldId id="1844"/>
            <p14:sldId id="1846"/>
            <p14:sldId id="1859"/>
            <p14:sldId id="1861"/>
            <p14:sldId id="1872"/>
            <p14:sldId id="1862"/>
            <p14:sldId id="1863"/>
            <p14:sldId id="1873"/>
            <p14:sldId id="1961"/>
            <p14:sldId id="2004"/>
            <p14:sldId id="2005"/>
            <p14:sldId id="1864"/>
            <p14:sldId id="1865"/>
            <p14:sldId id="1866"/>
            <p14:sldId id="1867"/>
            <p14:sldId id="1868"/>
            <p14:sldId id="2021"/>
            <p14:sldId id="2022"/>
            <p14:sldId id="2023"/>
            <p14:sldId id="1870"/>
            <p14:sldId id="2024"/>
            <p14:sldId id="2025"/>
            <p14:sldId id="2026"/>
            <p14:sldId id="2027"/>
            <p14:sldId id="1871"/>
            <p14:sldId id="1962"/>
            <p14:sldId id="1878"/>
            <p14:sldId id="2009"/>
            <p14:sldId id="1880"/>
            <p14:sldId id="1999"/>
            <p14:sldId id="2015"/>
            <p14:sldId id="2016"/>
            <p14:sldId id="2017"/>
            <p14:sldId id="2018"/>
            <p14:sldId id="1980"/>
            <p14:sldId id="2007"/>
            <p14:sldId id="2006"/>
            <p14:sldId id="2008"/>
            <p14:sldId id="2013"/>
            <p14:sldId id="2014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9E60B8"/>
    <a:srgbClr val="B04432"/>
    <a:srgbClr val="3E729D"/>
    <a:srgbClr val="595959"/>
    <a:srgbClr val="B58900"/>
    <a:srgbClr val="36544F"/>
    <a:srgbClr val="1778B8"/>
    <a:srgbClr val="5AB88F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4"/>
    <p:restoredTop sz="96911" autoAdjust="0"/>
  </p:normalViewPr>
  <p:slideViewPr>
    <p:cSldViewPr snapToGrid="0" snapToObjects="1">
      <p:cViewPr>
        <p:scale>
          <a:sx n="169" d="100"/>
          <a:sy n="169" d="100"/>
        </p:scale>
        <p:origin x="728" y="9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07.10.24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flanze, Blume, Stängel, draußen enthält.&#10;&#10;Automatisch generierte Beschreibung">
            <a:extLst>
              <a:ext uri="{FF2B5EF4-FFF2-40B4-BE49-F238E27FC236}">
                <a16:creationId xmlns:a16="http://schemas.microsoft.com/office/drawing/2014/main" id="{7FC4D83E-93EE-3B8E-25C5-416C98A1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71465" cy="573216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C65F46-4ADC-885E-587B-AD83C18DEC74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946120" y="1840036"/>
            <a:ext cx="3382424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Alles</a:t>
            </a:r>
            <a:endParaRPr lang="de-DE" sz="4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tech</a:t>
            </a:r>
            <a:r>
              <a:rPr lang="de-DE" sz="1050" spc="60" dirty="0">
                <a:solidFill>
                  <a:srgbClr val="D4EBE9"/>
                </a:solidFill>
              </a:rPr>
              <a:t> &amp; </a:t>
            </a:r>
            <a:r>
              <a:rPr lang="de-DE" sz="1050" spc="60" dirty="0" err="1">
                <a:solidFill>
                  <a:srgbClr val="D4EBE9"/>
                </a:solidFill>
              </a:rPr>
              <a:t>talk</a:t>
            </a:r>
            <a:r>
              <a:rPr lang="de-DE" sz="1050" spc="60" dirty="0">
                <a:solidFill>
                  <a:srgbClr val="D4EBE9"/>
                </a:solidFill>
              </a:rPr>
              <a:t> Meetup | Köln, 8.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4322801" y="3849801"/>
            <a:ext cx="1497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EFCDB2-9B33-959B-B3AC-270F733CFD53}"/>
              </a:ext>
            </a:extLst>
          </p:cNvPr>
          <p:cNvSpPr txBox="1"/>
          <p:nvPr/>
        </p:nvSpPr>
        <p:spPr>
          <a:xfrm>
            <a:off x="1815456" y="2385375"/>
            <a:ext cx="60100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B42428-7F49-3FE4-9FF0-F0D28C9BC721}"/>
              </a:ext>
            </a:extLst>
          </p:cNvPr>
          <p:cNvSpPr txBox="1"/>
          <p:nvPr/>
        </p:nvSpPr>
        <p:spPr>
          <a:xfrm>
            <a:off x="-2262187" y="1978092"/>
            <a:ext cx="2181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Wahl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139DE0-5F13-86EA-1060-3A314560EDCC}"/>
              </a:ext>
            </a:extLst>
          </p:cNvPr>
          <p:cNvSpPr txBox="1"/>
          <p:nvPr/>
        </p:nvSpPr>
        <p:spPr>
          <a:xfrm>
            <a:off x="5241142" y="262542"/>
            <a:ext cx="3619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Generation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A93D1D-4FE3-F0D5-378D-4C0F0C0AC5FD}"/>
              </a:ext>
            </a:extLst>
          </p:cNvPr>
          <p:cNvSpPr txBox="1"/>
          <p:nvPr/>
        </p:nvSpPr>
        <p:spPr>
          <a:xfrm>
            <a:off x="3870317" y="414811"/>
            <a:ext cx="162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Nächste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8C9A693-5C3A-1580-FB21-2035119D37B1}"/>
              </a:ext>
            </a:extLst>
          </p:cNvPr>
          <p:cNvSpPr txBox="1"/>
          <p:nvPr/>
        </p:nvSpPr>
        <p:spPr>
          <a:xfrm>
            <a:off x="2244875" y="973235"/>
            <a:ext cx="700727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9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Webframeworks</a:t>
            </a:r>
            <a:endParaRPr lang="de-DE" sz="59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9C361E-6B66-E488-AC10-7B305206E2A3}"/>
              </a:ext>
            </a:extLst>
          </p:cNvPr>
          <p:cNvSpPr txBox="1"/>
          <p:nvPr/>
        </p:nvSpPr>
        <p:spPr>
          <a:xfrm>
            <a:off x="5430435" y="3438411"/>
            <a:ext cx="2454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3E729D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was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ED4D2DB-8BBA-7639-7BAC-20FF10179B95}"/>
              </a:ext>
            </a:extLst>
          </p:cNvPr>
          <p:cNvGrpSpPr/>
          <p:nvPr/>
        </p:nvGrpSpPr>
        <p:grpSpPr>
          <a:xfrm>
            <a:off x="224189" y="240635"/>
            <a:ext cx="2501921" cy="680234"/>
            <a:chOff x="12484424" y="2415330"/>
            <a:chExt cx="2501921" cy="680234"/>
          </a:xfrm>
        </p:grpSpPr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0146583-4E3B-51E5-A58E-2700CDC5ECF2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8ED637D-EA10-2382-7017-1BD83FE8AACA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7C3B2F23-85D2-15E3-55F1-371C00596CDD}"/>
              </a:ext>
            </a:extLst>
          </p:cNvPr>
          <p:cNvSpPr txBox="1"/>
          <p:nvPr/>
        </p:nvSpPr>
        <p:spPr>
          <a:xfrm rot="971514">
            <a:off x="7714063" y="2219994"/>
            <a:ext cx="100758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ln>
                  <a:solidFill>
                    <a:srgbClr val="B589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600" b="1" dirty="0">
              <a:ln>
                <a:solidFill>
                  <a:srgbClr val="B589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3041347" y="3863811"/>
            <a:ext cx="4120039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in welcher Form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Beispiel-Anwendung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E357613-31CC-413D-16F8-EEAD70F4E4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4433745"/>
            <a:ext cx="8768862" cy="462697"/>
          </a:xfrm>
        </p:spPr>
        <p:txBody>
          <a:bodyPr/>
          <a:lstStyle/>
          <a:p>
            <a:pPr algn="ctr"/>
            <a:r>
              <a:rPr lang="de-DE" dirty="0"/>
              <a:t>http://localhost:8110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35" y="784776"/>
            <a:ext cx="3073330" cy="35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9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BEISPIEL-CODE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1FB76F-3899-DBB1-E77C-A114AB9A3E61}"/>
              </a:ext>
            </a:extLst>
          </p:cNvPr>
          <p:cNvSpPr txBox="1"/>
          <p:nvPr/>
        </p:nvSpPr>
        <p:spPr>
          <a:xfrm>
            <a:off x="0" y="1105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Ihr findet das "</a:t>
            </a:r>
            <a:r>
              <a:rPr lang="de-DE" sz="2400" dirty="0" err="1">
                <a:solidFill>
                  <a:srgbClr val="36544F"/>
                </a:solidFill>
              </a:rPr>
              <a:t>Recipify</a:t>
            </a:r>
            <a:r>
              <a:rPr lang="de-DE" sz="2400" dirty="0">
                <a:solidFill>
                  <a:srgbClr val="36544F"/>
                </a:solidFill>
              </a:rPr>
              <a:t>"-Beispiel hier: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4A3341-324C-5B94-DDD4-D5901B81F6E7}"/>
              </a:ext>
            </a:extLst>
          </p:cNvPr>
          <p:cNvSpPr txBox="1"/>
          <p:nvPr/>
        </p:nvSpPr>
        <p:spPr>
          <a:xfrm>
            <a:off x="375449" y="3814701"/>
            <a:ext cx="8393102" cy="461665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1778B8"/>
                </a:solidFill>
              </a:rPr>
              <a:t>https://</a:t>
            </a:r>
            <a:r>
              <a:rPr lang="de-DE" sz="2400" dirty="0" err="1">
                <a:solidFill>
                  <a:srgbClr val="1778B8"/>
                </a:solidFill>
              </a:rPr>
              <a:t>github.com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nilshartmann</a:t>
            </a:r>
            <a:r>
              <a:rPr lang="de-DE" sz="2400" dirty="0">
                <a:solidFill>
                  <a:srgbClr val="1778B8"/>
                </a:solidFill>
              </a:rPr>
              <a:t>/alles-</a:t>
            </a:r>
            <a:r>
              <a:rPr lang="de-DE" sz="2400" dirty="0" err="1">
                <a:solidFill>
                  <a:srgbClr val="1778B8"/>
                </a:solidFill>
              </a:rPr>
              <a:t>fullstack</a:t>
            </a:r>
            <a:endParaRPr lang="de-DE" sz="2400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FB31B-7E45-863C-4B8E-F39D9DB234AB}"/>
              </a:ext>
            </a:extLst>
          </p:cNvPr>
          <p:cNvSpPr txBox="1"/>
          <p:nvPr/>
        </p:nvSpPr>
        <p:spPr>
          <a:xfrm>
            <a:off x="375449" y="3508357"/>
            <a:ext cx="720320" cy="307777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9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</p:spTree>
    <p:extLst>
      <p:ext uri="{BB962C8B-B14F-4D97-AF65-F5344CB8AC3E}">
        <p14:creationId xmlns:p14="http://schemas.microsoft.com/office/powerpoint/2010/main" val="7152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 zum Beispiel Spring MVC, PHP, .NET,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Node.JS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Oft Model-View-Controller (MVC) Pattern</a:t>
            </a:r>
          </a:p>
          <a:p>
            <a:pPr>
              <a:lnSpc>
                <a:spcPct val="120000"/>
              </a:lnSpc>
            </a:pP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Templatesprache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(z.B.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Thymeleaf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Handlebars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21488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Unser Server erzeugt eine HTML-Seite...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E6EAAA-0349-FA36-1BE2-F983B990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1" y="1635040"/>
            <a:ext cx="3069861" cy="33198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09C851A-192D-0371-947B-E0BB5A60DBF4}"/>
              </a:ext>
            </a:extLst>
          </p:cNvPr>
          <p:cNvCxnSpPr>
            <a:cxnSpLocks/>
          </p:cNvCxnSpPr>
          <p:nvPr/>
        </p:nvCxnSpPr>
        <p:spPr>
          <a:xfrm>
            <a:off x="3630955" y="3179036"/>
            <a:ext cx="1701621" cy="0"/>
          </a:xfrm>
          <a:prstGeom prst="straightConnector1">
            <a:avLst/>
          </a:prstGeom>
          <a:ln w="698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5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3C62E2-D4CD-5C57-F843-8CDD600DB28F}"/>
              </a:ext>
            </a:extLst>
          </p:cNvPr>
          <p:cNvSpPr/>
          <p:nvPr/>
        </p:nvSpPr>
        <p:spPr>
          <a:xfrm>
            <a:off x="7477570" y="2042445"/>
            <a:ext cx="435836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6B6754-72E5-1D95-F61F-944734497F12}"/>
              </a:ext>
            </a:extLst>
          </p:cNvPr>
          <p:cNvSpPr/>
          <p:nvPr/>
        </p:nvSpPr>
        <p:spPr>
          <a:xfrm>
            <a:off x="6634752" y="2734847"/>
            <a:ext cx="8428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6FA7CC-296C-236F-D611-96EA7095C8C3}"/>
              </a:ext>
            </a:extLst>
          </p:cNvPr>
          <p:cNvSpPr/>
          <p:nvPr/>
        </p:nvSpPr>
        <p:spPr>
          <a:xfrm>
            <a:off x="6259288" y="4722082"/>
            <a:ext cx="16541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4350C0A-DEBE-B0EC-5D8A-7B754050B243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02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4249B88-E8F9-68BC-4E74-6DF7AAE6F02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50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 jedem Fall wird eine </a:t>
            </a:r>
            <a:r>
              <a:rPr lang="de-DE" b="0" dirty="0">
                <a:latin typeface="Source Sans Pro" panose="020B0503030403020204" pitchFamily="34" charset="0"/>
              </a:rPr>
              <a:t>komplett neue 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Seite abgefragt</a:t>
            </a:r>
            <a:endParaRPr lang="de-DE" sz="21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1885669-76E4-199C-3CD1-75DF95CC9627}"/>
              </a:ext>
            </a:extLst>
          </p:cNvPr>
          <p:cNvSpPr/>
          <p:nvPr/>
        </p:nvSpPr>
        <p:spPr>
          <a:xfrm>
            <a:off x="5574705" y="3131661"/>
            <a:ext cx="236435" cy="175561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7B91CFE-5CA2-1ADA-CA58-A6FDE582D800}"/>
              </a:ext>
            </a:extLst>
          </p:cNvPr>
          <p:cNvCxnSpPr/>
          <p:nvPr/>
        </p:nvCxnSpPr>
        <p:spPr>
          <a:xfrm flipV="1">
            <a:off x="6785361" y="1845707"/>
            <a:ext cx="743484" cy="265104"/>
          </a:xfrm>
          <a:prstGeom prst="straightConnector1">
            <a:avLst/>
          </a:prstGeom>
          <a:ln>
            <a:solidFill>
              <a:srgbClr val="B04432">
                <a:alpha val="7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9ACE953-107D-4D1D-4B91-2DE6F0E2EB78}"/>
              </a:ext>
            </a:extLst>
          </p:cNvPr>
          <p:cNvCxnSpPr>
            <a:cxnSpLocks/>
          </p:cNvCxnSpPr>
          <p:nvPr/>
        </p:nvCxnSpPr>
        <p:spPr>
          <a:xfrm flipV="1">
            <a:off x="2407945" y="3219441"/>
            <a:ext cx="3054656" cy="69453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0E1D037-95B6-C049-2554-332E79B1E80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407945" y="1747431"/>
            <a:ext cx="5244813" cy="216654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74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ist das ein Problem? 🤔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was hat das für Konsequenzen? 🤔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99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1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🕵️‍♂️ Newsletter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040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DF0C4B-77EF-DA6D-2D39-4E681078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70" y="1349604"/>
            <a:ext cx="2023205" cy="359680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6725540" y="4067798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8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Kurze Werbung!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6A2A125-9E2D-57B0-1EF9-13C56694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19"/>
          <a:stretch/>
        </p:blipFill>
        <p:spPr>
          <a:xfrm>
            <a:off x="141515" y="1106825"/>
            <a:ext cx="3633044" cy="243103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CA25884-E546-F911-5421-4B686D206F9A}"/>
              </a:ext>
            </a:extLst>
          </p:cNvPr>
          <p:cNvSpPr txBox="1">
            <a:spLocks/>
          </p:cNvSpPr>
          <p:nvPr/>
        </p:nvSpPr>
        <p:spPr>
          <a:xfrm>
            <a:off x="3909236" y="982629"/>
            <a:ext cx="4774019" cy="201327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e-DE" b="1" dirty="0" err="1">
                <a:solidFill>
                  <a:srgbClr val="FB8E20"/>
                </a:solidFill>
                <a:latin typeface="Source Sans Pro" panose="020B0503030403020204" pitchFamily="34" charset="0"/>
              </a:rPr>
              <a:t>React</a:t>
            </a: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 19 Day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Online-Konferenz der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EnterJS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Donnerstag, 17. Oktober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Infos: https://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enterjs.de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react.php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Doppeltes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Submit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verhinden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042CAC-3B22-9509-96E7-DCD6B191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44" y="1344687"/>
            <a:ext cx="2030070" cy="35739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7519751" y="4353112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988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16454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"Können wir nicht hier und da, ad-hoc JavaScript hinzufügen?"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125966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 Schnipsel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einstreun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vanilla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JS" oder zum Beispiel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jQuery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78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30868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"...hier und da müsste auch noch schnell was interaktives hin..."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12600-6B36-0333-05CA-DD48339A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2428E0A-7247-E4FC-634A-E6F25B60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72AA74-6431-874D-5261-95A28875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9AC7A3-A9CF-B90D-02D5-07EC5EEFE836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5C3D30-5942-A9C5-F132-4B4A8BA675C9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schreiben also noch etwas mehr JavaScript Schnipsel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41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07437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"...und hier... und hier ... und hier...  und ..."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au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weia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E4EA9D-D9DD-E56D-36A1-8F73580D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DF3439-81B6-0FD5-7DA4-1097F0D7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7BA96A-12E6-2C4C-3F00-E171CAA0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F5C939-3005-2599-514C-E13DDCC6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F68ABD-7F03-6444-537A-46B5007FFEDF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55062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 willkürlich auf Frontend und Backend aufgeteilt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324167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Probleme "schleichen sich ein"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Spätestens wenn es um Interaktionen geht, die nicht nur lokal sind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Plötzlich hat unser Code nicht "ein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paar Probleme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sondern ist </a:t>
            </a:r>
            <a:r>
              <a:rPr lang="de-DE" dirty="0">
                <a:solidFill>
                  <a:srgbClr val="9E60B8"/>
                </a:solidFill>
                <a:latin typeface="Candara" panose="020E0502030303020204" pitchFamily="34" charset="0"/>
              </a:rPr>
              <a:t>kaputt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009899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95762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Dann besser alles in JavaScript?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Single-Page-Anwendungen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 "Seiten" werden jetzt "Anwendungen"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Logik und Daten, Browser für UI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stabile und verbreitete Frameworks für jeden Geschmack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3616341" y="282437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2A897-252E-8AF5-2972-3F16130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19" y="151844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2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BBDFD-9933-BB04-4AAC-F07F2EBDE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86C1A124-55CF-B60F-2E97-2E0EAE39ECFE}"/>
              </a:ext>
            </a:extLst>
          </p:cNvPr>
          <p:cNvSpPr/>
          <p:nvPr/>
        </p:nvSpPr>
        <p:spPr>
          <a:xfrm>
            <a:off x="0" y="11807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Kurze Werbung!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1DE5BB-FBA7-969B-77BD-E1D402EF9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25934EE-6D58-B508-09FE-E7FAC5176B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19"/>
          <a:stretch/>
        </p:blipFill>
        <p:spPr>
          <a:xfrm>
            <a:off x="141515" y="1106825"/>
            <a:ext cx="3633044" cy="243103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FD2A52-586C-141F-39CE-20BB821474A6}"/>
              </a:ext>
            </a:extLst>
          </p:cNvPr>
          <p:cNvSpPr txBox="1">
            <a:spLocks/>
          </p:cNvSpPr>
          <p:nvPr/>
        </p:nvSpPr>
        <p:spPr>
          <a:xfrm>
            <a:off x="3909236" y="982629"/>
            <a:ext cx="4774019" cy="201327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e-DE" b="1" dirty="0" err="1">
                <a:solidFill>
                  <a:srgbClr val="FB8E20"/>
                </a:solidFill>
                <a:latin typeface="Source Sans Pro" panose="020B0503030403020204" pitchFamily="34" charset="0"/>
              </a:rPr>
              <a:t>React</a:t>
            </a: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 19 Day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Online-Konferenz der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EnterJS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Donnerstag, 17. Oktober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Infos: https://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enterjs.de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react.php</a:t>
            </a:r>
            <a:endParaRPr lang="de-DE" dirty="0">
              <a:solidFill>
                <a:srgbClr val="36544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E2CDE4-47E1-1162-33EC-8D5CE4F95DA0}"/>
              </a:ext>
            </a:extLst>
          </p:cNvPr>
          <p:cNvSpPr txBox="1"/>
          <p:nvPr/>
        </p:nvSpPr>
        <p:spPr>
          <a:xfrm rot="21340677">
            <a:off x="608758" y="3376942"/>
            <a:ext cx="7730001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20%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6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Rabatt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:  </a:t>
            </a:r>
            <a:r>
              <a:rPr lang="de-DE" sz="3600" b="1" dirty="0">
                <a:solidFill>
                  <a:srgbClr val="36544F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REACT_2024_20_R4VA</a:t>
            </a:r>
          </a:p>
        </p:txBody>
      </p:sp>
    </p:spTree>
    <p:extLst>
      <p:ext uri="{BB962C8B-B14F-4D97-AF65-F5344CB8AC3E}">
        <p14:creationId xmlns:p14="http://schemas.microsoft.com/office/powerpoint/2010/main" val="2275806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viel JavaScript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statische Inhalte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9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Ob das ein Problem für die eigene Anwendung ist, muss man von Fall zu Fall entscheiden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25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5368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"Gibt es denn nichts dazwischen"?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</p:spTree>
    <p:extLst>
      <p:ext uri="{BB962C8B-B14F-4D97-AF65-F5344CB8AC3E}">
        <p14:creationId xmlns:p14="http://schemas.microsoft.com/office/powerpoint/2010/main" val="1662244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61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"Doch –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 </a:t>
            </a:r>
            <a:r>
              <a:rPr lang="de-DE" sz="2400" b="1" dirty="0">
                <a:solidFill>
                  <a:srgbClr val="36544F"/>
                </a:solidFill>
                <a:latin typeface="Candara" panose="020E0502030303020204" pitchFamily="34" charset="0"/>
              </a:rPr>
              <a:t>🥳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7B645-A756-A804-9FA0-FF938B90C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9C55BA-75E0-5856-22B9-9D742A4A8253}"/>
              </a:ext>
            </a:extLst>
          </p:cNvPr>
          <p:cNvSpPr txBox="1"/>
          <p:nvPr/>
        </p:nvSpPr>
        <p:spPr>
          <a:xfrm>
            <a:off x="3335523" y="431784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Anwendung</a:t>
            </a:r>
          </a:p>
        </p:txBody>
      </p:sp>
    </p:spTree>
    <p:extLst>
      <p:ext uri="{BB962C8B-B14F-4D97-AF65-F5344CB8AC3E}">
        <p14:creationId xmlns:p14="http://schemas.microsoft.com/office/powerpoint/2010/main" val="3448421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 </a:t>
            </a:r>
            <a:r>
              <a:rPr lang="de-DE" sz="2100" dirty="0">
                <a:latin typeface="Source Sans Pro" panose="020B0503030403020204" pitchFamily="34" charset="0"/>
              </a:rPr>
              <a:t>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 </a:t>
            </a:r>
            <a:r>
              <a:rPr lang="de-DE" sz="2100" dirty="0">
                <a:latin typeface="Source Sans Pro" panose="020B0503030403020204" pitchFamily="34" charset="0"/>
              </a:rPr>
              <a:t>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 </a:t>
            </a:r>
            <a:r>
              <a:rPr lang="de-DE" sz="2100" dirty="0">
                <a:latin typeface="Source Sans Pro" panose="020B0503030403020204" pitchFamily="34" charset="0"/>
              </a:rPr>
              <a:t>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 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215A6-330B-E3EA-57CF-AFB246230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64A4B04-FE14-7D54-22F2-0E54E25263AC}"/>
              </a:ext>
            </a:extLst>
          </p:cNvPr>
          <p:cNvSpPr/>
          <p:nvPr/>
        </p:nvSpPr>
        <p:spPr>
          <a:xfrm>
            <a:off x="0" y="11807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Kurze Werbung!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D04681-50D8-32EE-8E00-0FF9D850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B4A08F9-B755-2E9B-59E5-6A19692238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19"/>
          <a:stretch/>
        </p:blipFill>
        <p:spPr>
          <a:xfrm>
            <a:off x="141515" y="1106825"/>
            <a:ext cx="3633044" cy="243103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9957C3-2B67-1303-3AAE-38BDFCC45B81}"/>
              </a:ext>
            </a:extLst>
          </p:cNvPr>
          <p:cNvSpPr txBox="1">
            <a:spLocks/>
          </p:cNvSpPr>
          <p:nvPr/>
        </p:nvSpPr>
        <p:spPr>
          <a:xfrm>
            <a:off x="3909236" y="1019086"/>
            <a:ext cx="5234764" cy="23464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"Kurz und knackig – dein Update auf </a:t>
            </a:r>
            <a:r>
              <a:rPr lang="de-DE" b="1" dirty="0" err="1">
                <a:solidFill>
                  <a:srgbClr val="FB8E20"/>
                </a:solidFill>
                <a:latin typeface="Source Sans Pro" panose="020B0503030403020204" pitchFamily="34" charset="0"/>
              </a:rPr>
              <a:t>React</a:t>
            </a: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 19"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Online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Workshop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mit Nils und Basti Springer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Mittwoch, 20. November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Infos: https://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enterjs.de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react.php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5149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fertige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 </a:t>
            </a:r>
            <a:r>
              <a:rPr lang="de-DE" sz="2100" dirty="0">
                <a:latin typeface="Source Sans Pro" panose="020B0503030403020204" pitchFamily="34" charset="0"/>
              </a:rPr>
              <a:t>zur Darstellung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373A-C89C-E90B-94CD-71271D3F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951203-8A78-F248-95CF-112C9C4B6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6CFAB25-C520-B2FB-F4FB-F6F495EDAAA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1F2FCEC-A1A5-8B26-CC90-031307DDDE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fertige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 </a:t>
            </a:r>
            <a:r>
              <a:rPr lang="de-DE" sz="2100" dirty="0">
                <a:latin typeface="Source Sans Pro" panose="020B0503030403020204" pitchFamily="34" charset="0"/>
              </a:rPr>
              <a:t>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ist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sichtbar </a:t>
            </a:r>
            <a:r>
              <a:rPr lang="de-DE" sz="1600" dirty="0">
                <a:solidFill>
                  <a:srgbClr val="FB8E20"/>
                </a:solidFill>
                <a:latin typeface="Source Sans Pro" panose="020B0503030403020204" pitchFamily="34" charset="0"/>
              </a:rPr>
              <a:t>✅</a:t>
            </a:r>
            <a:endParaRPr lang="de-DE" sz="21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F96BED2-DEC4-E787-4022-555D37171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35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91FD8-D9A6-1A8D-2FC8-59A386B12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F8A50-0FF4-E16F-1F93-EF829C83A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41B5BFE-4C38-049F-BA5E-98D63E23728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8A8F64FD-98AE-74AD-C8DE-DC136E066E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fertige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 </a:t>
            </a:r>
            <a:r>
              <a:rPr lang="de-DE" sz="2100" dirty="0">
                <a:latin typeface="Source Sans Pro" panose="020B0503030403020204" pitchFamily="34" charset="0"/>
              </a:rPr>
              <a:t>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ist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sichtbar </a:t>
            </a:r>
            <a:r>
              <a:rPr lang="de-DE" sz="1600" dirty="0">
                <a:solidFill>
                  <a:srgbClr val="FB8E20"/>
                </a:solidFill>
                <a:latin typeface="Source Sans Pro" panose="020B0503030403020204" pitchFamily="34" charset="0"/>
              </a:rPr>
              <a:t>✅</a:t>
            </a:r>
            <a:endParaRPr lang="de-DE" sz="21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037247-D1D0-6D21-6D96-6611E2DD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2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EDF93-57DD-22D0-F8BD-71B6F9A58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F8AC6A-0F5B-0859-C346-7E241729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A6CA602-D803-42E1-3126-B18520D07A4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F112E70D-8D32-E258-189E-A81C4BDB8C5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fertige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 </a:t>
            </a:r>
            <a:r>
              <a:rPr lang="de-DE" sz="2100" dirty="0">
                <a:latin typeface="Source Sans Pro" panose="020B0503030403020204" pitchFamily="34" charset="0"/>
              </a:rPr>
              <a:t>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ist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sichtbar </a:t>
            </a:r>
            <a:r>
              <a:rPr lang="de-DE" sz="1600" dirty="0">
                <a:solidFill>
                  <a:srgbClr val="FB8E20"/>
                </a:solidFill>
                <a:latin typeface="Source Sans Pro" panose="020B0503030403020204" pitchFamily="34" charset="0"/>
              </a:rPr>
              <a:t>✅</a:t>
            </a:r>
            <a:endParaRPr lang="de-DE" sz="21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 </a:t>
            </a:r>
            <a:r>
              <a:rPr lang="de-DE" sz="1600" dirty="0">
                <a:solidFill>
                  <a:srgbClr val="FB8E20"/>
                </a:solidFill>
                <a:latin typeface="Source Sans Pro" panose="020B0503030403020204" pitchFamily="34" charset="0"/>
              </a:rPr>
              <a:t>✅</a:t>
            </a:r>
            <a:endParaRPr lang="de-DE" sz="21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39C73-1035-F1BE-F755-748C2AA57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11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 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🥳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BBB8A-B4E1-E140-06D4-3EE8774C6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79C513-B944-C98B-BC01-CDC239225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32E159C-4895-56C8-7600-D6E39E2A8C25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1A67B53-1445-ACF8-600D-8655CB0674C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 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🥳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Alles beim Alten also? Nein!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B17B2F-296D-E38C-B9F6-83D96A03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68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554CD-51DE-7BC6-14CD-870AB9788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7576D-5FFF-FA41-7B38-65671CC0A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21A6514-DB0A-A0B5-8651-7A6C0F7FB8CB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9576F8D8-224A-101D-D2DD-C0A37128FB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 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🥳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Alles beim Alten also? Nein!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FCF6106-6ABB-CA22-0FE0-26F092FA8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9704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30982-57E3-8195-6931-7683C48BF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812741-8F79-AC5C-388C-E0C98F15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EC88652-C885-B3F0-5A7F-7A6344683B6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BC94CBA-58E9-DA43-2B7A-2E58353806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 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🥳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Alles beim Alten also? Nein!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Sie existieren nur zur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endParaRPr lang="de-DE" sz="21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FF4425D-E770-6860-E9E6-69CD1B1B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68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CA2A6-63E7-35EF-F2F4-8A3653602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64338-93AE-8A13-95B3-E841814C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0AADC19-E9BD-A4B1-8361-A1DDCE7A52AF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1AC73FC5-9A3E-0C07-A72B-29C7CF18F4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 </a:t>
            </a:r>
            <a:r>
              <a:rPr lang="de-DE" sz="18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🥳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Alles beim Alten also? Nein!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Sie existieren nur zur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endParaRPr lang="de-DE" sz="21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ist "unser" Code aus "einem Guss"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keine Aufteilung in unterschiedliche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Technologien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371D58-1DE3-23D4-DE4F-7E964A2B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3085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7FCDB-6357-4885-99BE-B85D74BA6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69FD9E6-0BEC-08B1-D4DB-A7E9C0F83D18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4D93B0-A9AA-06D9-D3BD-817E6D94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6717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0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Beispiele...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7328" y="77141"/>
            <a:ext cx="91366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Beispiel:</a:t>
            </a:r>
            <a:endParaRPr lang="de-DE" sz="4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5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129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078287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Basiert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Läuft im Client und im Server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43" y="2083628"/>
            <a:ext cx="1526618" cy="25463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B27C58D-C2D3-A790-93A7-46A66494734F}"/>
              </a:ext>
            </a:extLst>
          </p:cNvPr>
          <p:cNvSpPr/>
          <p:nvPr/>
        </p:nvSpPr>
        <p:spPr>
          <a:xfrm>
            <a:off x="808636" y="2083628"/>
            <a:ext cx="1526618" cy="2546336"/>
          </a:xfrm>
          <a:prstGeom prst="round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1968DDB-E8B6-46D4-B21B-5EC446186B26}"/>
              </a:ext>
            </a:extLst>
          </p:cNvPr>
          <p:cNvCxnSpPr/>
          <p:nvPr/>
        </p:nvCxnSpPr>
        <p:spPr>
          <a:xfrm>
            <a:off x="2335254" y="3949429"/>
            <a:ext cx="4291689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3A4ACB1-41E2-F03B-BDAC-7604D7D1CAB3}"/>
              </a:ext>
            </a:extLst>
          </p:cNvPr>
          <p:cNvSpPr txBox="1"/>
          <p:nvPr/>
        </p:nvSpPr>
        <p:spPr>
          <a:xfrm>
            <a:off x="1235154" y="4629964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9314A08-CFD0-F9D6-28BD-59960BEF8B07}"/>
              </a:ext>
            </a:extLst>
          </p:cNvPr>
          <p:cNvSpPr txBox="1"/>
          <p:nvPr/>
        </p:nvSpPr>
        <p:spPr>
          <a:xfrm>
            <a:off x="7053461" y="4629963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F720CB-A5F1-6173-7DAA-2F60C30EABDF}"/>
              </a:ext>
            </a:extLst>
          </p:cNvPr>
          <p:cNvSpPr txBox="1"/>
          <p:nvPr/>
        </p:nvSpPr>
        <p:spPr>
          <a:xfrm>
            <a:off x="3123526" y="3638333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HTML, JavaScript,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properitäre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Daten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B045E26-33C8-DC46-C051-10E7E991DE01}"/>
              </a:ext>
            </a:extLst>
          </p:cNvPr>
          <p:cNvSpPr txBox="1">
            <a:spLocks/>
          </p:cNvSpPr>
          <p:nvPr/>
        </p:nvSpPr>
        <p:spPr>
          <a:xfrm>
            <a:off x="1151809" y="2124922"/>
            <a:ext cx="1051721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8CBB5F9-5C37-2C67-F69D-C4544CFB78A6}"/>
              </a:ext>
            </a:extLst>
          </p:cNvPr>
          <p:cNvSpPr txBox="1">
            <a:spLocks/>
          </p:cNvSpPr>
          <p:nvPr/>
        </p:nvSpPr>
        <p:spPr>
          <a:xfrm>
            <a:off x="6897638" y="2083627"/>
            <a:ext cx="1051721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551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Seitenaufrufe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localhost:8100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-Komponente statt Controller</a:t>
            </a:r>
          </a:p>
          <a:p>
            <a:pPr lvl="1"/>
            <a:r>
              <a:rPr lang="de-DE" dirty="0"/>
              <a:t>Aufgaben sind vergleichbar</a:t>
            </a:r>
          </a:p>
          <a:p>
            <a:r>
              <a:rPr lang="de-DE" b="0" dirty="0">
                <a:solidFill>
                  <a:srgbClr val="36544F"/>
                </a:solidFill>
              </a:rPr>
              <a:t>Seite kommt als HTML zurück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🕵️‍♂️ Vergleichbar mit klassisch serverseitig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🕵️‍♂️ Wo wird die Komponente ausgeführt?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🕵️‍♂️ Seitenwechsel mit </a:t>
            </a:r>
            <a:r>
              <a:rPr lang="de-DE" dirty="0" err="1"/>
              <a:t>PaginationBar</a:t>
            </a:r>
            <a:endParaRPr lang="de-DE" dirty="0"/>
          </a:p>
          <a:p>
            <a:pPr lvl="1">
              <a:lnSpc>
                <a:spcPct val="110000"/>
              </a:lnSpc>
            </a:pPr>
            <a:r>
              <a:rPr lang="de-DE" dirty="0"/>
              <a:t>🕵️‍♂️ Open in </a:t>
            </a:r>
            <a:r>
              <a:rPr lang="de-DE" dirty="0" err="1"/>
              <a:t>new</a:t>
            </a:r>
            <a:r>
              <a:rPr lang="de-DE" dirty="0"/>
              <a:t> Tab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🕵️‍♂️ </a:t>
            </a:r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 dirty="0" err="1"/>
              <a:t>Dev</a:t>
            </a:r>
            <a:r>
              <a:rPr lang="de-DE" dirty="0"/>
              <a:t> Tools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🕵️‍♂️ Was passiert </a:t>
            </a:r>
            <a:r>
              <a:rPr lang="de-DE" b="1" dirty="0"/>
              <a:t>ohne JavaScript</a:t>
            </a:r>
            <a:r>
              <a:rPr lang="de-DE" dirty="0"/>
              <a:t>?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9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Seitenwechsel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Layout</a:t>
            </a:r>
          </a:p>
          <a:p>
            <a:r>
              <a:rPr lang="de-DE" b="0" dirty="0">
                <a:solidFill>
                  <a:srgbClr val="36544F"/>
                </a:solidFill>
              </a:rPr>
              <a:t>Wiederverwendbare Rahmen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🕵️‍♂️ 20_layout/</a:t>
            </a:r>
            <a:r>
              <a:rPr lang="de-DE" dirty="0" err="1"/>
              <a:t>recipes</a:t>
            </a:r>
            <a:r>
              <a:rPr lang="de-DE" dirty="0"/>
              <a:t>/</a:t>
            </a:r>
            <a:r>
              <a:rPr lang="de-DE" dirty="0" err="1"/>
              <a:t>layout.tsx</a:t>
            </a:r>
            <a:r>
              <a:rPr lang="de-DE" dirty="0"/>
              <a:t> kopieren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🕵️‍♂️ </a:t>
            </a:r>
            <a:r>
              <a:rPr lang="de-DE" dirty="0" err="1"/>
              <a:t>Timer</a:t>
            </a:r>
            <a:r>
              <a:rPr lang="de-DE" dirty="0"/>
              <a:t>-Komponente im Header</a:t>
            </a:r>
          </a:p>
          <a:p>
            <a:pPr lvl="1">
              <a:lnSpc>
                <a:spcPct val="110000"/>
              </a:lnSpc>
            </a:pPr>
            <a:r>
              <a:rPr lang="de-DE" sz="1800" dirty="0"/>
              <a:t>🤔</a:t>
            </a:r>
            <a:r>
              <a:rPr lang="de-DE" dirty="0"/>
              <a:t> Was passiert beim Seitenwechsel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🤔</a:t>
            </a:r>
            <a:r>
              <a:rPr lang="de-DE" dirty="0"/>
              <a:t> Wie würden wir das "klassisch" machen?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652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7136C-8AA4-4608-505B-8EA3C5C92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50B13-7B91-F57E-CAAA-6050076A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D052D0-4D0A-D713-4D3F-50E94000DB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Zustand bleibt erhalten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🕵️‍♂️ </a:t>
            </a:r>
            <a:r>
              <a:rPr lang="de-DE" dirty="0" err="1"/>
              <a:t>LikeWidget.tsx</a:t>
            </a:r>
            <a:endParaRPr lang="de-DE" dirty="0"/>
          </a:p>
          <a:p>
            <a:pPr lvl="1">
              <a:lnSpc>
                <a:spcPct val="110000"/>
              </a:lnSpc>
            </a:pPr>
            <a:r>
              <a:rPr lang="de-DE" dirty="0"/>
              <a:t>🕵️‍♂️ Server-</a:t>
            </a:r>
            <a:r>
              <a:rPr lang="de-DE" dirty="0" err="1"/>
              <a:t>Function</a:t>
            </a:r>
            <a:r>
              <a:rPr lang="de-DE" dirty="0"/>
              <a:t> (impliziter Endpunkt)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🤔</a:t>
            </a:r>
            <a:r>
              <a:rPr lang="de-DE" dirty="0"/>
              <a:t> Was passiert beim </a:t>
            </a:r>
            <a:r>
              <a:rPr lang="de-DE" dirty="0" err="1"/>
              <a:t>Submit</a:t>
            </a:r>
            <a:r>
              <a:rPr lang="de-DE" dirty="0"/>
              <a:t> mit dem </a:t>
            </a:r>
            <a:r>
              <a:rPr lang="de-DE" dirty="0" err="1"/>
              <a:t>Timer</a:t>
            </a:r>
            <a:r>
              <a:rPr lang="de-DE" dirty="0"/>
              <a:t>?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🤔</a:t>
            </a:r>
            <a:r>
              <a:rPr lang="de-DE" dirty="0"/>
              <a:t> Was passiert ohne JS?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6A12EF4-A8A5-3FB1-3824-79F626F31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C99660F6-03C5-A638-962F-400F06BB11CD}"/>
              </a:ext>
            </a:extLst>
          </p:cNvPr>
          <p:cNvSpPr/>
          <p:nvPr/>
        </p:nvSpPr>
        <p:spPr>
          <a:xfrm>
            <a:off x="5408699" y="2818626"/>
            <a:ext cx="296065" cy="2657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24F193-6F0A-77D0-7C61-74EEA6496F5A}"/>
              </a:ext>
            </a:extLst>
          </p:cNvPr>
          <p:cNvSpPr/>
          <p:nvPr/>
        </p:nvSpPr>
        <p:spPr>
          <a:xfrm>
            <a:off x="6461851" y="2818626"/>
            <a:ext cx="296065" cy="2657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9B0A85A-D875-5E3C-ECE2-5F933B014861}"/>
              </a:ext>
            </a:extLst>
          </p:cNvPr>
          <p:cNvSpPr/>
          <p:nvPr/>
        </p:nvSpPr>
        <p:spPr>
          <a:xfrm>
            <a:off x="7449511" y="2818626"/>
            <a:ext cx="296065" cy="2657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8918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D9996-06D7-053A-63C0-782238E0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9182B-BA05-743B-0B0C-E68FE0C1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InteraKtionen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DA2E93-0F7D-E7E7-9A2E-A4FA3B7AC2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r>
              <a:rPr lang="de-DE" dirty="0"/>
              <a:t>Beispiel: Interaktion #2</a:t>
            </a:r>
          </a:p>
          <a:p>
            <a:r>
              <a:rPr lang="de-DE" b="0" dirty="0">
                <a:solidFill>
                  <a:srgbClr val="36544F"/>
                </a:solidFill>
              </a:rPr>
              <a:t>Portionszähler</a:t>
            </a:r>
            <a:endParaRPr lang="de-DE" dirty="0"/>
          </a:p>
          <a:p>
            <a:pPr lvl="1"/>
            <a:r>
              <a:rPr lang="de-DE" dirty="0"/>
              <a:t>🕵️‍♂️ Reine Client-Information,</a:t>
            </a:r>
            <a:br>
              <a:rPr lang="de-DE" dirty="0"/>
            </a:br>
            <a:r>
              <a:rPr lang="de-DE" dirty="0"/>
              <a:t>      Berechnung soll nur auf dem Client </a:t>
            </a:r>
            <a:br>
              <a:rPr lang="de-DE" dirty="0"/>
            </a:br>
            <a:r>
              <a:rPr lang="de-DE" dirty="0"/>
              <a:t>      stattfinden</a:t>
            </a:r>
            <a:br>
              <a:rPr lang="de-DE" dirty="0"/>
            </a:br>
            <a:r>
              <a:rPr lang="de-DE" dirty="0"/>
              <a:t>	   </a:t>
            </a:r>
            <a:r>
              <a:rPr lang="de-DE" sz="1100" dirty="0"/>
              <a:t>(</a:t>
            </a:r>
            <a:r>
              <a:rPr lang="de-DE" sz="1100" dirty="0" err="1"/>
              <a:t>RecipePageContent.tsx</a:t>
            </a:r>
            <a:r>
              <a:rPr lang="de-DE" sz="1100" dirty="0"/>
              <a:t>)</a:t>
            </a:r>
            <a:endParaRPr lang="de-DE" dirty="0"/>
          </a:p>
          <a:p>
            <a:pPr marL="342900" lvl="1" indent="0">
              <a:buNone/>
            </a:pPr>
            <a:endParaRPr lang="de-DE" dirty="0"/>
          </a:p>
          <a:p>
            <a:pPr lvl="1"/>
            <a:r>
              <a:rPr lang="de-DE" dirty="0"/>
              <a:t>🕵️‍♂️ Ähnlich wie bei serverseitigem Ansatz:</a:t>
            </a:r>
          </a:p>
          <a:p>
            <a:pPr lvl="2"/>
            <a:r>
              <a:rPr lang="de-DE" dirty="0"/>
              <a:t>wir müssen keine API für Daten bereitstellen</a:t>
            </a:r>
          </a:p>
          <a:p>
            <a:pPr lvl="2"/>
            <a:r>
              <a:rPr lang="de-DE" dirty="0"/>
              <a:t>Kommunikation übers Netz übernimmt Framework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🕵️‍♂️ Ähnlich wie bei Single-Page:</a:t>
            </a:r>
          </a:p>
          <a:p>
            <a:pPr lvl="2"/>
            <a:r>
              <a:rPr lang="de-DE" dirty="0"/>
              <a:t>Logik findet auf dem Client statt</a:t>
            </a:r>
          </a:p>
          <a:p>
            <a:pPr lvl="2"/>
            <a:r>
              <a:rPr lang="de-DE" dirty="0"/>
              <a:t>Es gibt aber keinen Technologie-Bruch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E78785-1C60-80A6-1714-6663AEEBD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41" y="769543"/>
            <a:ext cx="3462568" cy="34213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78CED53-1FDA-1A7D-93CA-F32A40FD5990}"/>
              </a:ext>
            </a:extLst>
          </p:cNvPr>
          <p:cNvSpPr/>
          <p:nvPr/>
        </p:nvSpPr>
        <p:spPr>
          <a:xfrm>
            <a:off x="6892006" y="2571750"/>
            <a:ext cx="534533" cy="19412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302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15AEC-AF10-E063-6C98-2F73B069C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9051F-5F3E-41C0-823B-4DA327E9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Priorisierung von Inhalten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4C8670-A216-2CD4-3A80-B1D074E6C7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Priorisierungen</a:t>
            </a:r>
          </a:p>
          <a:p>
            <a:r>
              <a:rPr lang="de-DE" b="0" dirty="0">
                <a:solidFill>
                  <a:srgbClr val="36544F"/>
                </a:solidFill>
              </a:rPr>
              <a:t>Feedback anzeigen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🕵️‍♂️ was passiert, wenn das Laden des Feedbacks</a:t>
            </a:r>
            <a:br>
              <a:rPr lang="de-DE" sz="1800" b="0" dirty="0">
                <a:solidFill>
                  <a:srgbClr val="36544F"/>
                </a:solidFill>
              </a:rPr>
            </a:br>
            <a:r>
              <a:rPr lang="de-DE" sz="1800" b="0" dirty="0">
                <a:solidFill>
                  <a:srgbClr val="36544F"/>
                </a:solidFill>
              </a:rPr>
              <a:t>länger dauert?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1A8511-4572-AEC5-0C74-855EDA75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141" y="769543"/>
            <a:ext cx="3462568" cy="34213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7E893F94-3FFD-3C36-674A-E7AE4E9D2F2B}"/>
              </a:ext>
            </a:extLst>
          </p:cNvPr>
          <p:cNvSpPr/>
          <p:nvPr/>
        </p:nvSpPr>
        <p:spPr>
          <a:xfrm>
            <a:off x="7504125" y="2286095"/>
            <a:ext cx="899287" cy="179469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326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816A5-D321-74FB-69D6-3CD7A88B2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E3225B5-BE9D-E155-7D6E-3AE14633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Beispiele...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2117E1F-73B9-5DFA-7D56-4D75E88731CF}"/>
              </a:ext>
            </a:extLst>
          </p:cNvPr>
          <p:cNvSpPr/>
          <p:nvPr/>
        </p:nvSpPr>
        <p:spPr>
          <a:xfrm>
            <a:off x="7328" y="77141"/>
            <a:ext cx="9136672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3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"Alles </a:t>
            </a:r>
            <a:r>
              <a:rPr lang="de-DE" sz="36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3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, oder was?"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de-DE" sz="54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3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05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170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423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265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1654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zur Laufzeit wird gegenüber SPA reduziert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6791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12B07-26FD-BB09-3D2A-5E981843A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C3F2CF-57B4-9C49-57E5-D11F9900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94F3AE-6085-D260-4648-3136154337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zur Laufzeit wird gegenüber SPA reduziert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zur Entwicklungszeit wird gegenüber SPA eher mehr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9136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78A29-45B8-1EE1-9285-1893D2020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08CAB2-CACF-BC24-9C09-D910C87B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5B65E5-A56C-0F6B-339E-03BF9FD049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zur Laufzeit wird gegenüber SPA reduziert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zur Entwicklungszeit wird gegenüber SPA eher mehr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Wie immer: es kommt auf die Anforderung drauf an 🤓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45845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683420" y="3306664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tnt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fullstack</a:t>
            </a:r>
            <a:r>
              <a:rPr lang="de-DE" sz="2000" b="1" dirty="0">
                <a:solidFill>
                  <a:srgbClr val="1778B8"/>
                </a:solidFill>
              </a:rPr>
              <a:t>-oder-was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CF4616-6D97-65C4-DF14-4C7BC4D2C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1" y="33031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1686</Words>
  <Application>Microsoft Macintosh PowerPoint</Application>
  <PresentationFormat>Bildschirmpräsentation (16:9)</PresentationFormat>
  <Paragraphs>498</Paragraphs>
  <Slides>75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84" baseType="lpstr">
      <vt:lpstr>Arial</vt:lpstr>
      <vt:lpstr>Calibri</vt:lpstr>
      <vt:lpstr>Calibri Light</vt:lpstr>
      <vt:lpstr>Candara</vt:lpstr>
      <vt:lpstr>Montserrat</vt:lpstr>
      <vt:lpstr>Source Code Pro Semibold</vt:lpstr>
      <vt:lpstr>Source Sans Pro</vt:lpstr>
      <vt:lpstr>Source Sans Pro SemiBold</vt:lpstr>
      <vt:lpstr>Office-Design</vt:lpstr>
      <vt:lpstr>tech &amp; talk Meetup | Köln, 8. Oktober 2024 | @nilshartmann</vt:lpstr>
      <vt:lpstr>https://nilshartmann.net</vt:lpstr>
      <vt:lpstr>PowerPoint-Präsentation</vt:lpstr>
      <vt:lpstr>PowerPoint-Präsentation</vt:lpstr>
      <vt:lpstr>PowerPoint-Präsentation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Beispiel-Anwendung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Webanwendungen</vt:lpstr>
      <vt:lpstr>Webanwendungen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Ein paar Beispiele...</vt:lpstr>
      <vt:lpstr>Next.JS</vt:lpstr>
      <vt:lpstr>Beispiel: Initialer Seitenaufruf</vt:lpstr>
      <vt:lpstr>Beispiel: Seitenwechsel</vt:lpstr>
      <vt:lpstr>Beispiel: Interaktionen</vt:lpstr>
      <vt:lpstr>Beispiel: InteraKtionen</vt:lpstr>
      <vt:lpstr>Beispiel: Priorisierung von Inhalten</vt:lpstr>
      <vt:lpstr>Ein paar Beispiele...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1425</cp:revision>
  <cp:lastPrinted>2019-09-04T14:49:47Z</cp:lastPrinted>
  <dcterms:created xsi:type="dcterms:W3CDTF">2016-03-28T15:59:53Z</dcterms:created>
  <dcterms:modified xsi:type="dcterms:W3CDTF">2024-10-08T13:15:36Z</dcterms:modified>
</cp:coreProperties>
</file>